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78" r:id="rId5"/>
    <p:sldId id="271" r:id="rId6"/>
    <p:sldId id="380" r:id="rId7"/>
    <p:sldId id="393" r:id="rId8"/>
    <p:sldId id="394" r:id="rId9"/>
    <p:sldId id="342"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8E"/>
    <a:srgbClr val="00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77AB4D-4B43-4992-859E-BD1D59951F0E}" v="7" dt="2026-03-24T09:09:43.8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93539"/>
  </p:normalViewPr>
  <p:slideViewPr>
    <p:cSldViewPr snapToGrid="0" snapToObjects="1">
      <p:cViewPr varScale="1">
        <p:scale>
          <a:sx n="103" d="100"/>
          <a:sy n="103" d="100"/>
        </p:scale>
        <p:origin x="1062" y="114"/>
      </p:cViewPr>
      <p:guideLst/>
    </p:cSldViewPr>
  </p:slideViewPr>
  <p:notesTextViewPr>
    <p:cViewPr>
      <p:scale>
        <a:sx n="1" d="1"/>
        <a:sy n="1" d="1"/>
      </p:scale>
      <p:origin x="0" y="0"/>
    </p:cViewPr>
  </p:notesTextViewPr>
  <p:notesViewPr>
    <p:cSldViewPr snapToGrid="0" snapToObjects="1">
      <p:cViewPr varScale="1">
        <p:scale>
          <a:sx n="143" d="100"/>
          <a:sy n="143" d="100"/>
        </p:scale>
        <p:origin x="296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26C4DF-8DF1-F548-A592-C05C769D39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7D4A561-AE7D-0548-B3D8-E9F6D0C392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317295-B49E-5144-BE52-C014D55017B6}" type="datetimeFigureOut">
              <a:t>3/24/2026</a:t>
            </a:fld>
            <a:endParaRPr lang="en-GB"/>
          </a:p>
        </p:txBody>
      </p:sp>
      <p:sp>
        <p:nvSpPr>
          <p:cNvPr id="4" name="Footer Placeholder 3">
            <a:extLst>
              <a:ext uri="{FF2B5EF4-FFF2-40B4-BE49-F238E27FC236}">
                <a16:creationId xmlns:a16="http://schemas.microsoft.com/office/drawing/2014/main" id="{7687A1AC-7FB5-0B45-A936-28883AD3E7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CAF3ED1-94EF-5543-BACA-4DED65779E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B7C23C-DA1F-C94F-A1EC-EDEDB69242D2}" type="slidenum">
              <a:t>‹#›</a:t>
            </a:fld>
            <a:endParaRPr lang="en-GB"/>
          </a:p>
        </p:txBody>
      </p:sp>
    </p:spTree>
    <p:extLst>
      <p:ext uri="{BB962C8B-B14F-4D97-AF65-F5344CB8AC3E}">
        <p14:creationId xmlns:p14="http://schemas.microsoft.com/office/powerpoint/2010/main" val="2978252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C4B50-990E-F048-90FD-B21A836181DE}" type="datetimeFigureOut">
              <a:t>3/24/2026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C7B00-2C71-854A-A0CC-02BB0E6D7306}" type="slidenum">
              <a:t>‹#›</a:t>
            </a:fld>
            <a:endParaRPr lang="en-GB"/>
          </a:p>
        </p:txBody>
      </p:sp>
    </p:spTree>
    <p:extLst>
      <p:ext uri="{BB962C8B-B14F-4D97-AF65-F5344CB8AC3E}">
        <p14:creationId xmlns:p14="http://schemas.microsoft.com/office/powerpoint/2010/main" val="403016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522B108-93A4-4C34-9AAF-50A7E418D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4127427-3CCB-4920-94AA-3043443A63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0244" name="Slide Number Placeholder 3">
            <a:extLst>
              <a:ext uri="{FF2B5EF4-FFF2-40B4-BE49-F238E27FC236}">
                <a16:creationId xmlns:a16="http://schemas.microsoft.com/office/drawing/2014/main" id="{D23264C5-002C-4854-80DA-8BE3AB9CE9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31636A-5F9B-445F-9381-74323699FD5F}" type="slidenum">
              <a:rPr lang="en-GB" altLang="en-US" sz="1000" smtClean="0"/>
              <a:pPr>
                <a:spcBef>
                  <a:spcPct val="0"/>
                </a:spcBef>
              </a:pPr>
              <a:t>2</a:t>
            </a:fld>
            <a:endParaRPr lang="en-GB" altLang="en-US"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BD7CD05-F8BB-46DE-9FA4-26F4FC5FC1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8EE774F-C2EE-4447-9C16-03579DC05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92" name="Slide Number Placeholder 3">
            <a:extLst>
              <a:ext uri="{FF2B5EF4-FFF2-40B4-BE49-F238E27FC236}">
                <a16:creationId xmlns:a16="http://schemas.microsoft.com/office/drawing/2014/main" id="{284C8B60-7707-4D67-95EE-EFDEFFA9D2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CD6801-4DB9-4AC5-89A4-E654331A99B7}" type="slidenum">
              <a:rPr lang="en-GB" altLang="en-US" sz="1000" smtClean="0"/>
              <a:pPr>
                <a:spcBef>
                  <a:spcPct val="0"/>
                </a:spcBef>
              </a:pPr>
              <a:t>3</a:t>
            </a:fld>
            <a:endParaRPr lang="en-GB" altLang="en-US"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A9FF489-BFCD-4997-B32A-C065A24C58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B5BC3F8-A917-4A54-9ED9-1E4112D4EE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40" name="Slide Number Placeholder 3">
            <a:extLst>
              <a:ext uri="{FF2B5EF4-FFF2-40B4-BE49-F238E27FC236}">
                <a16:creationId xmlns:a16="http://schemas.microsoft.com/office/drawing/2014/main" id="{B1DA86D2-CBC6-4A4A-9005-73456C863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28B87C-27CE-4BF1-9C9D-ADAF7ACA05B4}" type="slidenum">
              <a:rPr lang="en-GB" altLang="en-US" sz="1000" smtClean="0"/>
              <a:pPr>
                <a:spcBef>
                  <a:spcPct val="0"/>
                </a:spcBef>
              </a:pPr>
              <a:t>4</a:t>
            </a:fld>
            <a:endParaRPr lang="en-GB" altLang="en-US" sz="10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69F3215-6714-434F-813B-3173FEB4C2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D015355-F0F7-4825-863C-C0BA6914F0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8631C312-4D4F-4CA2-A960-0F30EFCDF8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12FBE6-3081-48C3-8F60-1F17B7D45703}" type="slidenum">
              <a:rPr lang="en-GB" altLang="en-US" smtClean="0">
                <a:latin typeface="Calibri" panose="020F0502020204030204" pitchFamily="34" charset="0"/>
              </a:rPr>
              <a:pPr/>
              <a:t>5</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CB25320-D71D-4770-B23D-763008B8DC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C9DEFE23-6FD0-4AA6-A24A-92E7E11D1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6" name="Slide Number Placeholder 3">
            <a:extLst>
              <a:ext uri="{FF2B5EF4-FFF2-40B4-BE49-F238E27FC236}">
                <a16:creationId xmlns:a16="http://schemas.microsoft.com/office/drawing/2014/main" id="{98BD77E0-C34F-4C33-94F5-7429F7B919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AE3E75-7CB1-4A84-A2CE-BF15E3923F23}" type="slidenum">
              <a:rPr lang="en-GB" altLang="en-US" sz="1000" smtClean="0"/>
              <a:pPr>
                <a:spcBef>
                  <a:spcPct val="0"/>
                </a:spcBef>
              </a:pPr>
              <a:t>6</a:t>
            </a:fld>
            <a:endParaRPr lang="en-GB" altLang="en-US" sz="10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60382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Slide Number Placeholder 10">
            <a:extLst>
              <a:ext uri="{FF2B5EF4-FFF2-40B4-BE49-F238E27FC236}">
                <a16:creationId xmlns:a16="http://schemas.microsoft.com/office/drawing/2014/main" id="{04431726-8254-40C4-B122-C4723B9DC610}"/>
              </a:ext>
            </a:extLst>
          </p:cNvPr>
          <p:cNvSpPr txBox="1">
            <a:spLocks/>
          </p:cNvSpPr>
          <p:nvPr/>
        </p:nvSpPr>
        <p:spPr bwMode="auto">
          <a:xfrm>
            <a:off x="239185" y="6524626"/>
            <a:ext cx="673100" cy="333375"/>
          </a:xfrm>
          <a:prstGeom prst="rect">
            <a:avLst/>
          </a:prstGeom>
          <a:noFill/>
          <a:ln>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F9CF1DE9-0CDC-467C-8BF1-F93186A249E3}" type="slidenum">
              <a:rPr lang="en-GB" altLang="en-US" sz="1200" smtClean="0">
                <a:solidFill>
                  <a:schemeClr val="bg1"/>
                </a:solidFill>
              </a:rPr>
              <a:pPr eaLnBrk="1" hangingPunct="1">
                <a:defRPr/>
              </a:pPr>
              <a:t>‹#›</a:t>
            </a:fld>
            <a:endParaRPr lang="en-GB" altLang="en-US" sz="1200" b="1" dirty="0">
              <a:solidFill>
                <a:schemeClr val="bg1"/>
              </a:solidFill>
            </a:endParaRPr>
          </a:p>
        </p:txBody>
      </p:sp>
      <p:sp>
        <p:nvSpPr>
          <p:cNvPr id="6" name="TextBox 11">
            <a:extLst>
              <a:ext uri="{FF2B5EF4-FFF2-40B4-BE49-F238E27FC236}">
                <a16:creationId xmlns:a16="http://schemas.microsoft.com/office/drawing/2014/main" id="{A8E2189F-24B6-4B20-8CB1-C9C746EA1982}"/>
              </a:ext>
            </a:extLst>
          </p:cNvPr>
          <p:cNvSpPr txBox="1">
            <a:spLocks noChangeArrowheads="1"/>
          </p:cNvSpPr>
          <p:nvPr/>
        </p:nvSpPr>
        <p:spPr bwMode="auto">
          <a:xfrm>
            <a:off x="4127500" y="6524626"/>
            <a:ext cx="3649133" cy="307975"/>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GB" sz="1400" b="1" dirty="0">
                <a:solidFill>
                  <a:schemeClr val="bg1"/>
                </a:solidFill>
              </a:rPr>
              <a:t>Energy Networks Association</a:t>
            </a:r>
            <a:endParaRPr lang="en-GB" sz="1400" dirty="0">
              <a:latin typeface="Calibri" panose="020F0502020204030204" pitchFamily="34" charset="0"/>
            </a:endParaRPr>
          </a:p>
        </p:txBody>
      </p:sp>
      <p:sp>
        <p:nvSpPr>
          <p:cNvPr id="10" name="Text Placeholder 2"/>
          <p:cNvSpPr>
            <a:spLocks noGrp="1"/>
          </p:cNvSpPr>
          <p:nvPr>
            <p:ph idx="13"/>
          </p:nvPr>
        </p:nvSpPr>
        <p:spPr bwMode="auto">
          <a:xfrm>
            <a:off x="609600" y="1600201"/>
            <a:ext cx="10972800" cy="4525963"/>
          </a:xfrm>
          <a:prstGeom prst="rect">
            <a:avLst/>
          </a:prstGeom>
          <a:noFill/>
          <a:ln w="9525">
            <a:noFill/>
            <a:miter lim="800000"/>
            <a:headEnd/>
            <a:tailEnd/>
          </a:ln>
        </p:spPr>
        <p:txBody>
          <a:bodyPr/>
          <a:lstStyle>
            <a:lvl1pPr algn="l">
              <a:defRPr sz="1600"/>
            </a:lvl1pPr>
            <a:lvl2pPr algn="l">
              <a:defRPr sz="1600"/>
            </a:lvl2pPr>
            <a:lvl3pPr algn="l">
              <a:defRPr sz="1600"/>
            </a:lvl3pPr>
            <a:lvl4pPr algn="l">
              <a:defRPr sz="1600"/>
            </a:lvl4pPr>
            <a:lvl5pPr algn="l">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8" name="Picture 7">
            <a:extLst>
              <a:ext uri="{FF2B5EF4-FFF2-40B4-BE49-F238E27FC236}">
                <a16:creationId xmlns:a16="http://schemas.microsoft.com/office/drawing/2014/main" id="{B274838C-C885-4ADB-8E29-C9ED539D39E1}"/>
              </a:ext>
            </a:extLst>
          </p:cNvPr>
          <p:cNvPicPr>
            <a:picLocks noChangeAspect="1"/>
          </p:cNvPicPr>
          <p:nvPr userDrawn="1"/>
        </p:nvPicPr>
        <p:blipFill>
          <a:blip r:embed="rId2"/>
          <a:stretch>
            <a:fillRect/>
          </a:stretch>
        </p:blipFill>
        <p:spPr>
          <a:xfrm>
            <a:off x="10455700" y="187496"/>
            <a:ext cx="1126700" cy="792404"/>
          </a:xfrm>
          <a:prstGeom prst="rect">
            <a:avLst/>
          </a:prstGeom>
        </p:spPr>
      </p:pic>
      <p:sp>
        <p:nvSpPr>
          <p:cNvPr id="11" name="Rectangle 10">
            <a:extLst>
              <a:ext uri="{FF2B5EF4-FFF2-40B4-BE49-F238E27FC236}">
                <a16:creationId xmlns:a16="http://schemas.microsoft.com/office/drawing/2014/main" id="{0BABD148-2958-44AF-AD75-D91804DB5B4E}"/>
              </a:ext>
            </a:extLst>
          </p:cNvPr>
          <p:cNvSpPr/>
          <p:nvPr userDrawn="1"/>
        </p:nvSpPr>
        <p:spPr>
          <a:xfrm>
            <a:off x="0" y="6126163"/>
            <a:ext cx="12192000" cy="1476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a:extLst>
              <a:ext uri="{FF2B5EF4-FFF2-40B4-BE49-F238E27FC236}">
                <a16:creationId xmlns:a16="http://schemas.microsoft.com/office/drawing/2014/main" id="{2CEB8740-CB77-4D60-AEAC-15124AAA94D0}"/>
              </a:ext>
            </a:extLst>
          </p:cNvPr>
          <p:cNvPicPr>
            <a:picLocks noChangeAspect="1"/>
          </p:cNvPicPr>
          <p:nvPr userDrawn="1"/>
        </p:nvPicPr>
        <p:blipFill>
          <a:blip r:embed="rId3"/>
          <a:stretch>
            <a:fillRect/>
          </a:stretch>
        </p:blipFill>
        <p:spPr>
          <a:xfrm>
            <a:off x="720000" y="6424258"/>
            <a:ext cx="1850665" cy="118443"/>
          </a:xfrm>
          <a:prstGeom prst="rect">
            <a:avLst/>
          </a:prstGeom>
        </p:spPr>
      </p:pic>
    </p:spTree>
    <p:extLst>
      <p:ext uri="{BB962C8B-B14F-4D97-AF65-F5344CB8AC3E}">
        <p14:creationId xmlns:p14="http://schemas.microsoft.com/office/powerpoint/2010/main" val="7248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C1EBEA-6021-EA4F-BC22-34A978EACAB1}"/>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4F3C81DC-B219-0A42-BB33-8E76DD02D02E}"/>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6596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Tree>
    <p:extLst>
      <p:ext uri="{BB962C8B-B14F-4D97-AF65-F5344CB8AC3E}">
        <p14:creationId xmlns:p14="http://schemas.microsoft.com/office/powerpoint/2010/main" val="142675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1A0B1D-523E-3643-8D18-C48F29FD37F9}"/>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E18DD819-3839-D14E-982F-1E236F8FD41B}"/>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389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White 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629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Grey text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3621A0-B3EB-684D-AE09-E7151CA08E4F}"/>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6146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hree column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0471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hree columns grey backgroun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0D81AC-089D-5F48-AA68-F1E3BC03B92B}"/>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8939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editable da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229CC56-CE9D-AC4A-88F4-E1F37208D035}"/>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7BADC050-BCFF-C545-AB53-D940716D9061}"/>
              </a:ext>
            </a:extLst>
          </p:cNvPr>
          <p:cNvPicPr>
            <a:picLocks noChangeAspect="1"/>
          </p:cNvPicPr>
          <p:nvPr userDrawn="1"/>
        </p:nvPicPr>
        <p:blipFill>
          <a:blip r:embed="rId2"/>
          <a:stretch>
            <a:fillRect/>
          </a:stretch>
        </p:blipFill>
        <p:spPr>
          <a:xfrm>
            <a:off x="720000" y="2930856"/>
            <a:ext cx="1126699" cy="792404"/>
          </a:xfrm>
          <a:prstGeom prst="rect">
            <a:avLst/>
          </a:prstGeom>
        </p:spPr>
      </p:pic>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7690733C-3A1C-F541-A5D2-872F336705D9}"/>
              </a:ext>
            </a:extLst>
          </p:cNvPr>
          <p:cNvSpPr txBox="1"/>
          <p:nvPr userDrawn="1"/>
        </p:nvSpPr>
        <p:spPr>
          <a:xfrm>
            <a:off x="720000" y="4224991"/>
            <a:ext cx="2150650" cy="1154162"/>
          </a:xfrm>
          <a:prstGeom prst="rect">
            <a:avLst/>
          </a:prstGeom>
          <a:noFill/>
        </p:spPr>
        <p:txBody>
          <a:bodyPr wrap="square" lIns="0" tIns="0" rIns="0" bIns="0" rtlCol="0">
            <a:spAutoFit/>
          </a:bodyPr>
          <a:lstStyle/>
          <a:p>
            <a:r>
              <a:rPr lang="en-GB" sz="1000" b="1">
                <a:solidFill>
                  <a:schemeClr val="bg1"/>
                </a:solidFill>
              </a:rPr>
              <a:t>Energy Networks Association</a:t>
            </a:r>
          </a:p>
          <a:p>
            <a:r>
              <a:rPr lang="en-GB" sz="1000">
                <a:solidFill>
                  <a:schemeClr val="bg1"/>
                </a:solidFill>
              </a:rPr>
              <a:t>4 More London Riverside</a:t>
            </a:r>
          </a:p>
          <a:p>
            <a:r>
              <a:rPr lang="en-GB" sz="1000">
                <a:solidFill>
                  <a:schemeClr val="bg1"/>
                </a:solidFill>
              </a:rPr>
              <a:t>London SE1 2AU</a:t>
            </a:r>
          </a:p>
          <a:p>
            <a:pPr>
              <a:spcAft>
                <a:spcPts val="600"/>
              </a:spcAft>
            </a:pPr>
            <a:r>
              <a:rPr lang="en-GB" sz="1000">
                <a:solidFill>
                  <a:schemeClr val="bg1"/>
                </a:solidFill>
              </a:rPr>
              <a:t>t. +44 (0)20 7706 5100 </a:t>
            </a:r>
          </a:p>
          <a:p>
            <a:r>
              <a:rPr lang="en-GB" sz="1000">
                <a:solidFill>
                  <a:schemeClr val="bg1"/>
                </a:solidFill>
              </a:rPr>
              <a:t>    @EnergyNetworks</a:t>
            </a:r>
          </a:p>
          <a:p>
            <a:r>
              <a:rPr lang="en-GB" sz="1000" b="1">
                <a:solidFill>
                  <a:schemeClr val="accent3"/>
                </a:solidFill>
              </a:rPr>
              <a:t>energynetworks.org</a:t>
            </a:r>
          </a:p>
          <a:p>
            <a:endParaRPr lang="en-GB" sz="1000">
              <a:solidFill>
                <a:schemeClr val="bg1"/>
              </a:solidFill>
            </a:endParaRPr>
          </a:p>
        </p:txBody>
      </p:sp>
      <p:sp>
        <p:nvSpPr>
          <p:cNvPr id="12" name="TextBox 11">
            <a:extLst>
              <a:ext uri="{FF2B5EF4-FFF2-40B4-BE49-F238E27FC236}">
                <a16:creationId xmlns:a16="http://schemas.microsoft.com/office/drawing/2014/main" id="{94000841-12F3-6E47-A63B-FFE74C0CC0C8}"/>
              </a:ext>
            </a:extLst>
          </p:cNvPr>
          <p:cNvSpPr txBox="1"/>
          <p:nvPr userDrawn="1"/>
        </p:nvSpPr>
        <p:spPr>
          <a:xfrm>
            <a:off x="720000" y="5621152"/>
            <a:ext cx="4134581" cy="224677"/>
          </a:xfrm>
          <a:prstGeom prst="rect">
            <a:avLst/>
          </a:prstGeom>
          <a:noFill/>
        </p:spPr>
        <p:txBody>
          <a:bodyPr wrap="square" lIns="0" tIns="0" rIns="0" bIns="0" rtlCol="0">
            <a:spAutoFit/>
          </a:bodyPr>
          <a:lstStyle/>
          <a:p>
            <a:r>
              <a:rPr lang="en-GB" sz="730" b="0">
                <a:solidFill>
                  <a:schemeClr val="bg1"/>
                </a:solidFill>
              </a:rPr>
              <a:t>Energy Networks Association Limited is a company registered in England &amp; Wales No. 04832301</a:t>
            </a:r>
          </a:p>
          <a:p>
            <a:r>
              <a:rPr lang="en-GB" sz="730" b="0">
                <a:solidFill>
                  <a:schemeClr val="bg1"/>
                </a:solidFill>
              </a:rPr>
              <a:t>Registered office: 4 More London Riverside, London SE1 2AU</a:t>
            </a:r>
          </a:p>
        </p:txBody>
      </p:sp>
      <p:pic>
        <p:nvPicPr>
          <p:cNvPr id="14" name="Picture 13">
            <a:extLst>
              <a:ext uri="{FF2B5EF4-FFF2-40B4-BE49-F238E27FC236}">
                <a16:creationId xmlns:a16="http://schemas.microsoft.com/office/drawing/2014/main" id="{BE0176C1-3171-F14F-A2A7-072D0A4873B2}"/>
              </a:ext>
            </a:extLst>
          </p:cNvPr>
          <p:cNvPicPr>
            <a:picLocks noChangeAspect="1"/>
          </p:cNvPicPr>
          <p:nvPr userDrawn="1"/>
        </p:nvPicPr>
        <p:blipFill>
          <a:blip r:embed="rId4"/>
          <a:stretch>
            <a:fillRect/>
          </a:stretch>
        </p:blipFill>
        <p:spPr>
          <a:xfrm>
            <a:off x="720000" y="4949308"/>
            <a:ext cx="121375" cy="94403"/>
          </a:xfrm>
          <a:prstGeom prst="rect">
            <a:avLst/>
          </a:prstGeom>
        </p:spPr>
      </p:pic>
      <p:sp>
        <p:nvSpPr>
          <p:cNvPr id="3" name="Text Placeholder 2">
            <a:extLst>
              <a:ext uri="{FF2B5EF4-FFF2-40B4-BE49-F238E27FC236}">
                <a16:creationId xmlns:a16="http://schemas.microsoft.com/office/drawing/2014/main" id="{8CBF64F1-74AF-8148-922B-93C1F8B12475}"/>
              </a:ext>
            </a:extLst>
          </p:cNvPr>
          <p:cNvSpPr>
            <a:spLocks noGrp="1"/>
          </p:cNvSpPr>
          <p:nvPr>
            <p:ph type="body" sz="quarter" idx="10"/>
          </p:nvPr>
        </p:nvSpPr>
        <p:spPr>
          <a:xfrm>
            <a:off x="720000" y="5389754"/>
            <a:ext cx="1355290" cy="200013"/>
          </a:xfrm>
        </p:spPr>
        <p:txBody>
          <a:bodyPr>
            <a:noAutofit/>
          </a:bodyPr>
          <a:lstStyle>
            <a:lvl1pPr marL="0" indent="0">
              <a:lnSpc>
                <a:spcPct val="100000"/>
              </a:lnSpc>
              <a:spcBef>
                <a:spcPts val="0"/>
              </a:spcBef>
              <a:buNone/>
              <a:defRPr sz="730">
                <a:solidFill>
                  <a:schemeClr val="bg1"/>
                </a:solidFill>
              </a:defRPr>
            </a:lvl1pPr>
            <a:lvl2pPr marL="271462" indent="0">
              <a:lnSpc>
                <a:spcPct val="100000"/>
              </a:lnSpc>
              <a:spcBef>
                <a:spcPts val="0"/>
              </a:spcBef>
              <a:buNone/>
              <a:defRPr sz="730">
                <a:solidFill>
                  <a:schemeClr val="bg1"/>
                </a:solidFill>
              </a:defRPr>
            </a:lvl2pPr>
            <a:lvl3pPr marL="577850" indent="0">
              <a:lnSpc>
                <a:spcPct val="100000"/>
              </a:lnSpc>
              <a:spcBef>
                <a:spcPts val="0"/>
              </a:spcBef>
              <a:buNone/>
              <a:defRPr sz="730">
                <a:solidFill>
                  <a:schemeClr val="bg1"/>
                </a:solidFill>
              </a:defRPr>
            </a:lvl3pPr>
            <a:lvl4pPr marL="895350" indent="0">
              <a:lnSpc>
                <a:spcPct val="100000"/>
              </a:lnSpc>
              <a:spcBef>
                <a:spcPts val="0"/>
              </a:spcBef>
              <a:buNone/>
              <a:defRPr sz="730">
                <a:solidFill>
                  <a:schemeClr val="bg1"/>
                </a:solidFill>
              </a:defRPr>
            </a:lvl4pPr>
            <a:lvl5pPr marL="1155700" indent="0">
              <a:lnSpc>
                <a:spcPct val="100000"/>
              </a:lnSpc>
              <a:spcBef>
                <a:spcPts val="0"/>
              </a:spcBef>
              <a:buNone/>
              <a:defRPr sz="73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09381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C6520-C769-8547-9F0B-AE80CB24FE1E}"/>
              </a:ext>
            </a:extLst>
          </p:cNvPr>
          <p:cNvSpPr>
            <a:spLocks noGrp="1"/>
          </p:cNvSpPr>
          <p:nvPr>
            <p:ph type="title"/>
          </p:nvPr>
        </p:nvSpPr>
        <p:spPr>
          <a:xfrm>
            <a:off x="720000" y="288000"/>
            <a:ext cx="9000000" cy="9360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043D08-9A52-454E-A52C-20C942309C06}"/>
              </a:ext>
            </a:extLst>
          </p:cNvPr>
          <p:cNvSpPr>
            <a:spLocks noGrp="1"/>
          </p:cNvSpPr>
          <p:nvPr>
            <p:ph type="body" idx="1"/>
          </p:nvPr>
        </p:nvSpPr>
        <p:spPr>
          <a:xfrm>
            <a:off x="720000" y="1800000"/>
            <a:ext cx="11037600" cy="39600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A42453E8-E7DC-A349-95CE-E1AA0F5F33F4}"/>
              </a:ext>
            </a:extLst>
          </p:cNvPr>
          <p:cNvSpPr>
            <a:spLocks noGrp="1"/>
          </p:cNvSpPr>
          <p:nvPr>
            <p:ph type="sldNum" sz="quarter" idx="4"/>
          </p:nvPr>
        </p:nvSpPr>
        <p:spPr>
          <a:xfrm>
            <a:off x="10677600" y="6320870"/>
            <a:ext cx="1080000" cy="360000"/>
          </a:xfrm>
          <a:prstGeom prst="rect">
            <a:avLst/>
          </a:prstGeom>
        </p:spPr>
        <p:txBody>
          <a:bodyPr vert="horz" lIns="0" tIns="0" rIns="0" bIns="0" rtlCol="0" anchor="ctr"/>
          <a:lstStyle>
            <a:lvl1pPr algn="l">
              <a:defRPr sz="1600">
                <a:solidFill>
                  <a:schemeClr val="accent1"/>
                </a:solidFill>
              </a:defRPr>
            </a:lvl1pPr>
          </a:lstStyle>
          <a:p>
            <a:fld id="{98FF217E-B86F-EA42-9607-BE163228A213}" type="slidenum">
              <a:rPr lang="en-GB"/>
              <a:pPr/>
              <a:t>‹#›</a:t>
            </a:fld>
            <a:endParaRPr lang="en-GB"/>
          </a:p>
        </p:txBody>
      </p:sp>
    </p:spTree>
    <p:extLst>
      <p:ext uri="{BB962C8B-B14F-4D97-AF65-F5344CB8AC3E}">
        <p14:creationId xmlns:p14="http://schemas.microsoft.com/office/powerpoint/2010/main" val="101015306"/>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4" r:id="rId3"/>
    <p:sldLayoutId id="2147483658" r:id="rId4"/>
    <p:sldLayoutId id="2147483650" r:id="rId5"/>
    <p:sldLayoutId id="2147483659" r:id="rId6"/>
    <p:sldLayoutId id="2147483655" r:id="rId7"/>
    <p:sldLayoutId id="2147483660" r:id="rId8"/>
    <p:sldLayoutId id="2147483656" r:id="rId9"/>
    <p:sldLayoutId id="2147483661" r:id="rId10"/>
  </p:sldLayoutIdLst>
  <p:hf hdr="0" ftr="0" dt="0"/>
  <p:txStyles>
    <p:title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p:titleStyle>
    <p:bodyStyle>
      <a:lvl1pPr marL="228600" indent="-228600" algn="l" defTabSz="914400" rtl="0" eaLnBrk="1" latinLnBrk="0" hangingPunct="1">
        <a:lnSpc>
          <a:spcPts val="2200"/>
        </a:lnSpc>
        <a:spcBef>
          <a:spcPts val="400"/>
        </a:spcBef>
        <a:buClr>
          <a:schemeClr val="accent4"/>
        </a:buClr>
        <a:buFont typeface="Arial" panose="020B0604020202020204" pitchFamily="34" charset="0"/>
        <a:buChar char="•"/>
        <a:defRPr sz="1900" kern="1200">
          <a:solidFill>
            <a:schemeClr val="tx1"/>
          </a:solidFill>
          <a:latin typeface="+mn-lt"/>
          <a:ea typeface="+mn-ea"/>
          <a:cs typeface="+mn-cs"/>
        </a:defRPr>
      </a:lvl1pPr>
      <a:lvl2pPr marL="542925"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2pPr>
      <a:lvl3pPr marL="84931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3pPr>
      <a:lvl4pPr marL="1155700" indent="-260350"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4pPr>
      <a:lvl5pPr marL="142716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www.energynetworks.org/"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05D0-5B81-E54C-BC9C-1A5C8306C6EA}"/>
              </a:ext>
            </a:extLst>
          </p:cNvPr>
          <p:cNvSpPr>
            <a:spLocks noGrp="1"/>
          </p:cNvSpPr>
          <p:nvPr>
            <p:ph type="ctrTitle"/>
          </p:nvPr>
        </p:nvSpPr>
        <p:spPr/>
        <p:txBody>
          <a:bodyPr/>
          <a:lstStyle/>
          <a:p>
            <a:r>
              <a:rPr lang="en-GB" dirty="0"/>
              <a:t>Energy Networks Association</a:t>
            </a:r>
          </a:p>
        </p:txBody>
      </p:sp>
      <p:sp>
        <p:nvSpPr>
          <p:cNvPr id="3" name="Subtitle 2">
            <a:extLst>
              <a:ext uri="{FF2B5EF4-FFF2-40B4-BE49-F238E27FC236}">
                <a16:creationId xmlns:a16="http://schemas.microsoft.com/office/drawing/2014/main" id="{43E9C02A-984B-4548-A0E0-6C6B462DEAEC}"/>
              </a:ext>
            </a:extLst>
          </p:cNvPr>
          <p:cNvSpPr>
            <a:spLocks noGrp="1"/>
          </p:cNvSpPr>
          <p:nvPr>
            <p:ph type="subTitle" idx="1"/>
          </p:nvPr>
        </p:nvSpPr>
        <p:spPr>
          <a:xfrm>
            <a:off x="720000" y="3434204"/>
            <a:ext cx="7832872" cy="1219076"/>
          </a:xfrm>
        </p:spPr>
        <p:txBody>
          <a:bodyPr/>
          <a:lstStyle/>
          <a:p>
            <a:r>
              <a:rPr lang="en-GB" dirty="0"/>
              <a:t>ENA TS 09-23 Issue 3 2026</a:t>
            </a:r>
          </a:p>
          <a:p>
            <a:r>
              <a:rPr lang="en-GB" dirty="0"/>
              <a:t>Revision Summary</a:t>
            </a:r>
          </a:p>
        </p:txBody>
      </p:sp>
      <p:sp>
        <p:nvSpPr>
          <p:cNvPr id="4" name="Slide Number Placeholder 3">
            <a:extLst>
              <a:ext uri="{FF2B5EF4-FFF2-40B4-BE49-F238E27FC236}">
                <a16:creationId xmlns:a16="http://schemas.microsoft.com/office/drawing/2014/main" id="{09776A9A-448E-8A4C-8353-C962B42D7E05}"/>
              </a:ext>
            </a:extLst>
          </p:cNvPr>
          <p:cNvSpPr>
            <a:spLocks noGrp="1"/>
          </p:cNvSpPr>
          <p:nvPr>
            <p:ph type="sldNum" sz="quarter" idx="12"/>
          </p:nvPr>
        </p:nvSpPr>
        <p:spPr/>
        <p:txBody>
          <a:bodyPr/>
          <a:lstStyle/>
          <a:p>
            <a:fld id="{98FF217E-B86F-EA42-9607-BE163228A213}" type="slidenum">
              <a:rPr lang="en-GB"/>
              <a:t>1</a:t>
            </a:fld>
            <a:endParaRPr lang="en-GB"/>
          </a:p>
        </p:txBody>
      </p:sp>
      <p:sp>
        <p:nvSpPr>
          <p:cNvPr id="5" name="Text Placeholder 4">
            <a:extLst>
              <a:ext uri="{FF2B5EF4-FFF2-40B4-BE49-F238E27FC236}">
                <a16:creationId xmlns:a16="http://schemas.microsoft.com/office/drawing/2014/main" id="{D31438FE-674C-F34A-A0A5-49094064CF72}"/>
              </a:ext>
            </a:extLst>
          </p:cNvPr>
          <p:cNvSpPr>
            <a:spLocks noGrp="1"/>
          </p:cNvSpPr>
          <p:nvPr>
            <p:ph type="body" sz="quarter" idx="15"/>
          </p:nvPr>
        </p:nvSpPr>
        <p:spPr/>
        <p:txBody>
          <a:bodyPr/>
          <a:lstStyle/>
          <a:p>
            <a:r>
              <a:rPr lang="en-GB" dirty="0"/>
              <a:t>24</a:t>
            </a:r>
            <a:r>
              <a:rPr lang="en-GB" baseline="30000" dirty="0"/>
              <a:t>th</a:t>
            </a:r>
            <a:r>
              <a:rPr lang="en-GB" dirty="0"/>
              <a:t> March 2026</a:t>
            </a:r>
          </a:p>
        </p:txBody>
      </p:sp>
    </p:spTree>
    <p:extLst>
      <p:ext uri="{BB962C8B-B14F-4D97-AF65-F5344CB8AC3E}">
        <p14:creationId xmlns:p14="http://schemas.microsoft.com/office/powerpoint/2010/main" val="2898644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8D5D3-CA9F-4309-A80B-5504D3BF2A0A}"/>
              </a:ext>
            </a:extLst>
          </p:cNvPr>
          <p:cNvSpPr>
            <a:spLocks noGrp="1"/>
          </p:cNvSpPr>
          <p:nvPr>
            <p:ph type="title" idx="4294967295"/>
          </p:nvPr>
        </p:nvSpPr>
        <p:spPr>
          <a:xfrm>
            <a:off x="309564" y="188914"/>
            <a:ext cx="7129463" cy="719137"/>
          </a:xfrm>
        </p:spPr>
        <p:txBody>
          <a:bodyPr/>
          <a:lstStyle/>
          <a:p>
            <a:pPr eaLnBrk="1" hangingPunct="1">
              <a:defRPr/>
            </a:pPr>
            <a:r>
              <a:rPr sz="2400" dirty="0"/>
              <a:t>ENA </a:t>
            </a:r>
            <a:r>
              <a:rPr lang="en-US" sz="2400" dirty="0"/>
              <a:t>TS 09-23 </a:t>
            </a:r>
            <a:r>
              <a:rPr sz="2400" dirty="0"/>
              <a:t>Issue </a:t>
            </a:r>
            <a:r>
              <a:rPr lang="en-US" sz="2400" dirty="0"/>
              <a:t>3 </a:t>
            </a:r>
            <a:r>
              <a:rPr sz="2400" dirty="0"/>
              <a:t>202</a:t>
            </a:r>
            <a:r>
              <a:rPr lang="en-US" sz="2400" dirty="0"/>
              <a:t>6</a:t>
            </a:r>
            <a:br>
              <a:rPr sz="2400" dirty="0"/>
            </a:br>
            <a:r>
              <a:rPr sz="2400" dirty="0"/>
              <a:t>Revision Summary</a:t>
            </a:r>
          </a:p>
        </p:txBody>
      </p:sp>
      <p:sp>
        <p:nvSpPr>
          <p:cNvPr id="9219" name="Text Box 6">
            <a:extLst>
              <a:ext uri="{FF2B5EF4-FFF2-40B4-BE49-F238E27FC236}">
                <a16:creationId xmlns:a16="http://schemas.microsoft.com/office/drawing/2014/main" id="{F08D7687-7577-439C-8802-8C6E983732D3}"/>
              </a:ext>
            </a:extLst>
          </p:cNvPr>
          <p:cNvSpPr>
            <a:spLocks noGrp="1"/>
          </p:cNvSpPr>
          <p:nvPr>
            <p:ph idx="13"/>
          </p:nvPr>
        </p:nvSpPr>
        <p:spPr>
          <a:xfrm>
            <a:off x="681567" y="1350964"/>
            <a:ext cx="9375247" cy="748923"/>
          </a:xfrm>
          <a:ln/>
        </p:spPr>
        <p:txBody>
          <a:bodyPr wrap="square">
            <a:spAutoFit/>
          </a:bodyPr>
          <a:lstStyle/>
          <a:p>
            <a:pPr algn="ctr">
              <a:spcBef>
                <a:spcPct val="50000"/>
              </a:spcBef>
              <a:buNone/>
            </a:pPr>
            <a:r>
              <a:rPr lang="en-GB" sz="2400" b="1" u="sng" dirty="0">
                <a:solidFill>
                  <a:srgbClr val="1F538D"/>
                </a:solidFill>
                <a:cs typeface="Arial" panose="020B0604020202020204" pitchFamily="34" charset="0"/>
              </a:rPr>
              <a:t>LV link boxes</a:t>
            </a:r>
          </a:p>
          <a:p>
            <a:pPr algn="ctr">
              <a:spcBef>
                <a:spcPct val="50000"/>
              </a:spcBef>
              <a:buFont typeface="Arial" panose="020B0604020202020204" pitchFamily="34" charset="0"/>
              <a:buNone/>
            </a:pPr>
            <a:endParaRPr lang="en-US" altLang="en-US" sz="2400" b="1" u="sng" dirty="0">
              <a:solidFill>
                <a:srgbClr val="1F538D"/>
              </a:solidFill>
              <a:cs typeface="Arial" panose="020B0604020202020204" pitchFamily="34" charset="0"/>
            </a:endParaRPr>
          </a:p>
        </p:txBody>
      </p:sp>
      <p:sp>
        <p:nvSpPr>
          <p:cNvPr id="5" name="Text Box 6">
            <a:extLst>
              <a:ext uri="{FF2B5EF4-FFF2-40B4-BE49-F238E27FC236}">
                <a16:creationId xmlns:a16="http://schemas.microsoft.com/office/drawing/2014/main" id="{DE0859EF-37E6-49F9-AC95-4382E546A560}"/>
              </a:ext>
            </a:extLst>
          </p:cNvPr>
          <p:cNvSpPr txBox="1">
            <a:spLocks noChangeArrowheads="1"/>
          </p:cNvSpPr>
          <p:nvPr/>
        </p:nvSpPr>
        <p:spPr bwMode="auto">
          <a:xfrm>
            <a:off x="296069" y="2377430"/>
            <a:ext cx="11438731" cy="36933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sz="1800" b="1" dirty="0">
                <a:solidFill>
                  <a:schemeClr val="bg1"/>
                </a:solidFill>
                <a:cs typeface="Times New Roman" panose="02020603050405020304" pitchFamily="18" charset="0"/>
              </a:rPr>
              <a:t>Details the performance requirements for LV link boxes</a:t>
            </a:r>
            <a:endParaRPr lang="en-GB" altLang="en-US" sz="1800" b="1" dirty="0">
              <a:solidFill>
                <a:schemeClr val="bg1"/>
              </a:solidFill>
              <a:cs typeface="Times New Roman" panose="02020603050405020304" pitchFamily="18" charset="0"/>
            </a:endParaRPr>
          </a:p>
        </p:txBody>
      </p:sp>
      <p:sp>
        <p:nvSpPr>
          <p:cNvPr id="6" name="Text Box 6">
            <a:extLst>
              <a:ext uri="{FF2B5EF4-FFF2-40B4-BE49-F238E27FC236}">
                <a16:creationId xmlns:a16="http://schemas.microsoft.com/office/drawing/2014/main" id="{F4DF94DB-E70C-4269-885A-1A7EFA39C7B1}"/>
              </a:ext>
            </a:extLst>
          </p:cNvPr>
          <p:cNvSpPr txBox="1">
            <a:spLocks noChangeArrowheads="1"/>
          </p:cNvSpPr>
          <p:nvPr/>
        </p:nvSpPr>
        <p:spPr bwMode="auto">
          <a:xfrm>
            <a:off x="309564" y="3589818"/>
            <a:ext cx="4159799" cy="1176604"/>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lvl="1" indent="-179388">
              <a:lnSpc>
                <a:spcPct val="150000"/>
              </a:lnSpc>
              <a:spcBef>
                <a:spcPct val="0"/>
              </a:spcBef>
              <a:buNone/>
              <a:defRPr/>
            </a:pPr>
            <a:r>
              <a:rPr lang="en-US" altLang="en-US" sz="1800" b="1" dirty="0">
                <a:solidFill>
                  <a:srgbClr val="1F538D"/>
                </a:solidFill>
                <a:cs typeface="Times New Roman" panose="02020603050405020304" pitchFamily="18" charset="0"/>
              </a:rPr>
              <a:t>SCOPE</a:t>
            </a:r>
          </a:p>
          <a:p>
            <a:pPr marL="182563" lvl="2" indent="-174625">
              <a:lnSpc>
                <a:spcPct val="110000"/>
              </a:lnSpc>
              <a:spcBef>
                <a:spcPts val="200"/>
              </a:spcBef>
              <a:spcAft>
                <a:spcPts val="600"/>
              </a:spcAft>
              <a:buClr>
                <a:schemeClr val="accent4"/>
              </a:buClr>
              <a:defRPr/>
            </a:pPr>
            <a:r>
              <a:rPr lang="en-GB" altLang="en-US" sz="1300" dirty="0">
                <a:latin typeface="+mn-lt"/>
              </a:rPr>
              <a:t>This </a:t>
            </a:r>
            <a:r>
              <a:rPr lang="en-US" altLang="en-US" sz="1300" dirty="0">
                <a:latin typeface="+mn-lt"/>
              </a:rPr>
              <a:t>EREC specifies the performance requirements and the test methods for routine and type testing of underground link boxes for use with LV cables. </a:t>
            </a:r>
          </a:p>
        </p:txBody>
      </p:sp>
      <p:sp>
        <p:nvSpPr>
          <p:cNvPr id="7" name="Text Box 6">
            <a:extLst>
              <a:ext uri="{FF2B5EF4-FFF2-40B4-BE49-F238E27FC236}">
                <a16:creationId xmlns:a16="http://schemas.microsoft.com/office/drawing/2014/main" id="{D7379C3D-C2B2-4D77-BD70-B8832DB223B1}"/>
              </a:ext>
            </a:extLst>
          </p:cNvPr>
          <p:cNvSpPr txBox="1">
            <a:spLocks noChangeArrowheads="1"/>
          </p:cNvSpPr>
          <p:nvPr/>
        </p:nvSpPr>
        <p:spPr bwMode="auto">
          <a:xfrm>
            <a:off x="5736772" y="3731806"/>
            <a:ext cx="4032250" cy="1089401"/>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indent="0">
              <a:spcBef>
                <a:spcPct val="0"/>
              </a:spcBef>
              <a:buNone/>
              <a:defRPr/>
            </a:pPr>
            <a:r>
              <a:rPr lang="en-US" altLang="en-US" sz="1800" b="1" dirty="0">
                <a:solidFill>
                  <a:srgbClr val="1F538D"/>
                </a:solidFill>
                <a:cs typeface="Times New Roman" panose="02020603050405020304" pitchFamily="18" charset="0"/>
              </a:rPr>
              <a:t>HISTORY</a:t>
            </a:r>
          </a:p>
          <a:p>
            <a:pPr marL="182563" lvl="2" indent="-174625">
              <a:lnSpc>
                <a:spcPct val="110000"/>
              </a:lnSpc>
              <a:spcBef>
                <a:spcPts val="200"/>
              </a:spcBef>
              <a:buClr>
                <a:schemeClr val="accent4"/>
              </a:buClr>
              <a:defRPr/>
            </a:pPr>
            <a:r>
              <a:rPr lang="en-GB" altLang="en-US" sz="1300" dirty="0">
                <a:latin typeface="+mn-lt"/>
              </a:rPr>
              <a:t>1</a:t>
            </a:r>
            <a:r>
              <a:rPr lang="en-GB" altLang="en-US" sz="1300" baseline="30000" dirty="0">
                <a:latin typeface="+mn-lt"/>
              </a:rPr>
              <a:t>st</a:t>
            </a:r>
            <a:r>
              <a:rPr lang="en-GB" altLang="en-US" sz="1300" dirty="0">
                <a:latin typeface="+mn-lt"/>
              </a:rPr>
              <a:t> Issue: 2014</a:t>
            </a:r>
          </a:p>
          <a:p>
            <a:pPr marL="182563" lvl="2" indent="-174625">
              <a:lnSpc>
                <a:spcPct val="110000"/>
              </a:lnSpc>
              <a:spcBef>
                <a:spcPts val="200"/>
              </a:spcBef>
              <a:buClr>
                <a:schemeClr val="accent4"/>
              </a:buClr>
              <a:defRPr/>
            </a:pPr>
            <a:r>
              <a:rPr lang="en-GB" altLang="en-US" sz="1300" dirty="0">
                <a:latin typeface="+mn-lt"/>
              </a:rPr>
              <a:t>2</a:t>
            </a:r>
            <a:r>
              <a:rPr lang="en-GB" altLang="en-US" sz="1300" baseline="30000" dirty="0">
                <a:latin typeface="+mn-lt"/>
              </a:rPr>
              <a:t>nd </a:t>
            </a:r>
            <a:r>
              <a:rPr lang="en-GB" altLang="en-US" sz="1300" dirty="0">
                <a:latin typeface="+mn-lt"/>
              </a:rPr>
              <a:t>Issue: January 2018</a:t>
            </a:r>
          </a:p>
          <a:p>
            <a:pPr marL="182563" lvl="2" indent="-174625">
              <a:lnSpc>
                <a:spcPct val="110000"/>
              </a:lnSpc>
              <a:spcBef>
                <a:spcPts val="200"/>
              </a:spcBef>
              <a:buClr>
                <a:schemeClr val="accent4"/>
              </a:buClr>
              <a:defRPr/>
            </a:pPr>
            <a:r>
              <a:rPr lang="en-GB" altLang="en-US" sz="1300" dirty="0">
                <a:latin typeface="+mn-lt"/>
              </a:rPr>
              <a:t>3</a:t>
            </a:r>
            <a:r>
              <a:rPr lang="en-GB" altLang="en-US" sz="1300" baseline="30000" dirty="0">
                <a:latin typeface="+mn-lt"/>
              </a:rPr>
              <a:t>rd</a:t>
            </a:r>
            <a:r>
              <a:rPr lang="en-GB" altLang="en-US" sz="1300" dirty="0">
                <a:latin typeface="+mn-lt"/>
              </a:rPr>
              <a:t> Issue: March 2026</a:t>
            </a:r>
          </a:p>
        </p:txBody>
      </p:sp>
      <p:sp>
        <p:nvSpPr>
          <p:cNvPr id="9223" name="Rectangle 1">
            <a:extLst>
              <a:ext uri="{FF2B5EF4-FFF2-40B4-BE49-F238E27FC236}">
                <a16:creationId xmlns:a16="http://schemas.microsoft.com/office/drawing/2014/main" id="{E1E841CD-CF13-4CC8-9B5E-67A94FFFA45D}"/>
              </a:ext>
            </a:extLst>
          </p:cNvPr>
          <p:cNvSpPr>
            <a:spLocks noChangeArrowheads="1"/>
          </p:cNvSpPr>
          <p:nvPr/>
        </p:nvSpPr>
        <p:spPr bwMode="auto">
          <a:xfrm>
            <a:off x="208984" y="1821800"/>
            <a:ext cx="22958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cs typeface="Times New Roman" panose="02020603050405020304" pitchFamily="18" charset="0"/>
              </a:rPr>
              <a:t>DOCUMENT PURPOSE</a:t>
            </a:r>
            <a:endParaRPr lang="en-GB" altLang="en-US" sz="1800" b="1" dirty="0">
              <a:solidFill>
                <a:srgbClr val="1F538D"/>
              </a:solidFill>
              <a:cs typeface="Times New Roman" panose="02020603050405020304" pitchFamily="18" charset="0"/>
            </a:endParaRPr>
          </a:p>
        </p:txBody>
      </p:sp>
      <p:sp>
        <p:nvSpPr>
          <p:cNvPr id="8" name="Slide Number Placeholder 5">
            <a:extLst>
              <a:ext uri="{FF2B5EF4-FFF2-40B4-BE49-F238E27FC236}">
                <a16:creationId xmlns:a16="http://schemas.microsoft.com/office/drawing/2014/main" id="{7171B638-E59B-4A14-8066-7B4E0DB892B7}"/>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2</a:t>
            </a:fld>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11BFD1-F6B9-46E6-816A-9ABFFC643D26}"/>
              </a:ext>
            </a:extLst>
          </p:cNvPr>
          <p:cNvSpPr>
            <a:spLocks noGrp="1"/>
          </p:cNvSpPr>
          <p:nvPr>
            <p:ph type="title" idx="4294967295"/>
          </p:nvPr>
        </p:nvSpPr>
        <p:spPr>
          <a:xfrm>
            <a:off x="367505" y="188914"/>
            <a:ext cx="7129463" cy="719137"/>
          </a:xfrm>
        </p:spPr>
        <p:txBody>
          <a:bodyPr/>
          <a:lstStyle/>
          <a:p>
            <a:pPr eaLnBrk="1" hangingPunct="1">
              <a:defRPr/>
            </a:pPr>
            <a:r>
              <a:rPr lang="en-GB" sz="2400" dirty="0"/>
              <a:t>ENA TS 09-23 Issue 3 2026</a:t>
            </a:r>
            <a:br>
              <a:rPr sz="2400" dirty="0"/>
            </a:br>
            <a:r>
              <a:rPr sz="2400" dirty="0"/>
              <a:t>Revision Summary</a:t>
            </a:r>
          </a:p>
        </p:txBody>
      </p:sp>
      <p:sp>
        <p:nvSpPr>
          <p:cNvPr id="11267" name="Text Box 6">
            <a:extLst>
              <a:ext uri="{FF2B5EF4-FFF2-40B4-BE49-F238E27FC236}">
                <a16:creationId xmlns:a16="http://schemas.microsoft.com/office/drawing/2014/main" id="{9AB05A62-07F3-4F00-A78F-33B53DE1613E}"/>
              </a:ext>
            </a:extLst>
          </p:cNvPr>
          <p:cNvSpPr txBox="1">
            <a:spLocks noChangeArrowheads="1"/>
          </p:cNvSpPr>
          <p:nvPr/>
        </p:nvSpPr>
        <p:spPr bwMode="auto">
          <a:xfrm>
            <a:off x="367505" y="1328737"/>
            <a:ext cx="8188666" cy="5616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19138"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809625"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0795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of Amendments</a:t>
            </a:r>
          </a:p>
          <a:p>
            <a:pPr marL="266700" lvl="2" indent="-258763">
              <a:lnSpc>
                <a:spcPts val="2200"/>
              </a:lnSpc>
              <a:spcBef>
                <a:spcPts val="400"/>
              </a:spcBef>
              <a:buClr>
                <a:schemeClr val="accent4"/>
              </a:buClr>
            </a:pPr>
            <a:r>
              <a:rPr lang="en-US" altLang="en-US" sz="1900" dirty="0">
                <a:latin typeface="+mn-lt"/>
              </a:rPr>
              <a:t>Clause 4.9: New paragraph added to clarify which lock is required by the ENAMC,</a:t>
            </a:r>
          </a:p>
          <a:p>
            <a:pPr marL="266700" lvl="2" indent="-258763">
              <a:lnSpc>
                <a:spcPts val="2200"/>
              </a:lnSpc>
              <a:spcBef>
                <a:spcPts val="400"/>
              </a:spcBef>
              <a:buClr>
                <a:schemeClr val="accent4"/>
              </a:buClr>
            </a:pPr>
            <a:r>
              <a:rPr lang="en-US" altLang="en-US" sz="1900" dirty="0">
                <a:latin typeface="+mn-lt"/>
              </a:rPr>
              <a:t>New Clause 4.10: Includes smart technologies within the link box, and whether they (smart technologies) affect the performance of the link box and require are test of the link box.</a:t>
            </a:r>
          </a:p>
          <a:p>
            <a:pPr marL="266700" lvl="2" indent="-258763">
              <a:lnSpc>
                <a:spcPts val="2200"/>
              </a:lnSpc>
              <a:spcBef>
                <a:spcPts val="400"/>
              </a:spcBef>
              <a:buClr>
                <a:schemeClr val="accent4"/>
              </a:buClr>
            </a:pPr>
            <a:r>
              <a:rPr lang="en-US" altLang="en-US" sz="1900" dirty="0">
                <a:latin typeface="+mn-lt"/>
              </a:rPr>
              <a:t>Clause 7.1: Paragraph added that ENAMC may wish to review is any modifications are undertaken, such as the installation of smart technologies may affect the operational performance of the link box such, that the tests listed within this documented have to be reviewed, and possibly re undertaken with the smart technology components fitted.</a:t>
            </a:r>
          </a:p>
          <a:p>
            <a:pPr marL="266700" lvl="2" indent="-258763">
              <a:lnSpc>
                <a:spcPts val="2200"/>
              </a:lnSpc>
              <a:spcBef>
                <a:spcPts val="400"/>
              </a:spcBef>
              <a:buClr>
                <a:schemeClr val="accent4"/>
              </a:buClr>
            </a:pPr>
            <a:r>
              <a:rPr lang="en-US" altLang="en-US" sz="1900" dirty="0">
                <a:latin typeface="+mn-lt"/>
              </a:rPr>
              <a:t>Clause 8.3: Sentence added to confirm, which components should be fitted during the tests: bell housing and turret if integral and clarification that fuses/links should be inserted/removed after the cantilever tests.</a:t>
            </a:r>
          </a:p>
          <a:p>
            <a:pPr marL="266700" lvl="2" indent="-258763">
              <a:lnSpc>
                <a:spcPts val="2200"/>
              </a:lnSpc>
              <a:spcBef>
                <a:spcPts val="400"/>
              </a:spcBef>
              <a:buClr>
                <a:schemeClr val="accent4"/>
              </a:buClr>
            </a:pPr>
            <a:endParaRPr lang="en-US" altLang="en-US" sz="1900" dirty="0">
              <a:latin typeface="+mn-lt"/>
            </a:endParaRPr>
          </a:p>
          <a:p>
            <a:pPr marL="266700" lvl="2" indent="-258763">
              <a:lnSpc>
                <a:spcPts val="2200"/>
              </a:lnSpc>
              <a:spcBef>
                <a:spcPts val="400"/>
              </a:spcBef>
              <a:buClr>
                <a:schemeClr val="accent4"/>
              </a:buClr>
            </a:pPr>
            <a:endParaRPr lang="en-US" altLang="en-US" sz="1900" dirty="0">
              <a:latin typeface="+mn-lt"/>
            </a:endParaRPr>
          </a:p>
          <a:p>
            <a:pPr marL="266700" lvl="2" indent="-258763">
              <a:lnSpc>
                <a:spcPts val="2200"/>
              </a:lnSpc>
              <a:spcBef>
                <a:spcPts val="400"/>
              </a:spcBef>
              <a:buClr>
                <a:schemeClr val="accent4"/>
              </a:buClr>
            </a:pPr>
            <a:endParaRPr lang="en-US" altLang="en-US" sz="1900" dirty="0">
              <a:latin typeface="+mn-lt"/>
            </a:endParaRPr>
          </a:p>
        </p:txBody>
      </p:sp>
      <p:sp>
        <p:nvSpPr>
          <p:cNvPr id="4" name="Text Box 6">
            <a:extLst>
              <a:ext uri="{FF2B5EF4-FFF2-40B4-BE49-F238E27FC236}">
                <a16:creationId xmlns:a16="http://schemas.microsoft.com/office/drawing/2014/main" id="{F0FEF2CB-F336-4D78-B287-CE957D16C823}"/>
              </a:ext>
            </a:extLst>
          </p:cNvPr>
          <p:cNvSpPr txBox="1">
            <a:spLocks noChangeArrowheads="1"/>
          </p:cNvSpPr>
          <p:nvPr/>
        </p:nvSpPr>
        <p:spPr bwMode="auto">
          <a:xfrm>
            <a:off x="8752114" y="2781301"/>
            <a:ext cx="3116038" cy="332578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Clause 4.9 addition of new paragraph for lock</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Clause 4.10 new clause about smart technologies in link boxes.</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Clause 7.1 addition of impact of smart technologies to performance of link box.</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Clause 8.3 clarification on components fitted during testing.</a:t>
            </a:r>
          </a:p>
        </p:txBody>
      </p:sp>
      <p:sp>
        <p:nvSpPr>
          <p:cNvPr id="5" name="Text Box 6">
            <a:extLst>
              <a:ext uri="{FF2B5EF4-FFF2-40B4-BE49-F238E27FC236}">
                <a16:creationId xmlns:a16="http://schemas.microsoft.com/office/drawing/2014/main" id="{31C03EEF-D6B9-4EE5-846C-D7BD00377515}"/>
              </a:ext>
            </a:extLst>
          </p:cNvPr>
          <p:cNvSpPr txBox="1">
            <a:spLocks noChangeArrowheads="1"/>
          </p:cNvSpPr>
          <p:nvPr/>
        </p:nvSpPr>
        <p:spPr bwMode="auto">
          <a:xfrm>
            <a:off x="8871745" y="1805783"/>
            <a:ext cx="2952750" cy="369887"/>
          </a:xfrm>
          <a:prstGeom prst="rect">
            <a:avLst/>
          </a:prstGeom>
          <a:solidFill>
            <a:srgbClr val="FFC000"/>
          </a:solidFill>
          <a:ln>
            <a:headEnd/>
            <a:tailEnd/>
          </a:ln>
        </p:spPr>
        <p:style>
          <a:lnRef idx="1">
            <a:schemeClr val="accent1"/>
          </a:lnRef>
          <a:fillRef idx="3">
            <a:schemeClr val="accent1"/>
          </a:fillRef>
          <a:effectRef idx="2">
            <a:schemeClr val="accent1"/>
          </a:effectRef>
          <a:fontRef idx="minor">
            <a:schemeClr val="lt1"/>
          </a:fontRef>
        </p:style>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altLang="en-US" sz="1800" b="1" dirty="0">
                <a:solidFill>
                  <a:schemeClr val="bg1"/>
                </a:solidFill>
                <a:cs typeface="Times New Roman" panose="02020603050405020304" pitchFamily="18" charset="0"/>
              </a:rPr>
              <a:t>Medium</a:t>
            </a:r>
          </a:p>
        </p:txBody>
      </p:sp>
      <p:sp>
        <p:nvSpPr>
          <p:cNvPr id="11270" name="Rectangle 1">
            <a:extLst>
              <a:ext uri="{FF2B5EF4-FFF2-40B4-BE49-F238E27FC236}">
                <a16:creationId xmlns:a16="http://schemas.microsoft.com/office/drawing/2014/main" id="{90AC5870-B0BC-4CBF-81AE-12F01C12BE9A}"/>
              </a:ext>
            </a:extLst>
          </p:cNvPr>
          <p:cNvSpPr>
            <a:spLocks noChangeArrowheads="1"/>
          </p:cNvSpPr>
          <p:nvPr/>
        </p:nvSpPr>
        <p:spPr bwMode="auto">
          <a:xfrm>
            <a:off x="8871745" y="2411413"/>
            <a:ext cx="13763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Key Points</a:t>
            </a:r>
            <a:endParaRPr lang="en-GB" altLang="en-US" sz="1800" dirty="0">
              <a:latin typeface="Arial" panose="020B0604020202020204" pitchFamily="34" charset="0"/>
            </a:endParaRPr>
          </a:p>
        </p:txBody>
      </p:sp>
      <p:sp>
        <p:nvSpPr>
          <p:cNvPr id="11271" name="Rectangle 6">
            <a:extLst>
              <a:ext uri="{FF2B5EF4-FFF2-40B4-BE49-F238E27FC236}">
                <a16:creationId xmlns:a16="http://schemas.microsoft.com/office/drawing/2014/main" id="{C06FF067-9F0B-432F-A06D-FC88D3BB9785}"/>
              </a:ext>
            </a:extLst>
          </p:cNvPr>
          <p:cNvSpPr>
            <a:spLocks noChangeArrowheads="1"/>
          </p:cNvSpPr>
          <p:nvPr/>
        </p:nvSpPr>
        <p:spPr bwMode="auto">
          <a:xfrm>
            <a:off x="8871745" y="1399381"/>
            <a:ext cx="2224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Nature of Revision</a:t>
            </a:r>
            <a:endParaRPr lang="en-GB" altLang="en-US" sz="1800" dirty="0">
              <a:latin typeface="Arial" panose="020B0604020202020204" pitchFamily="34" charset="0"/>
            </a:endParaRPr>
          </a:p>
        </p:txBody>
      </p:sp>
      <p:sp>
        <p:nvSpPr>
          <p:cNvPr id="8" name="Slide Number Placeholder 5">
            <a:extLst>
              <a:ext uri="{FF2B5EF4-FFF2-40B4-BE49-F238E27FC236}">
                <a16:creationId xmlns:a16="http://schemas.microsoft.com/office/drawing/2014/main" id="{2F842C71-138B-4F32-80C1-F5FC3D8503AB}"/>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3</a:t>
            </a:fld>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5AADB4-63D9-4CE7-9725-E368FAC9206A}"/>
              </a:ext>
            </a:extLst>
          </p:cNvPr>
          <p:cNvSpPr>
            <a:spLocks noGrp="1"/>
          </p:cNvSpPr>
          <p:nvPr>
            <p:ph type="title" idx="4294967295"/>
          </p:nvPr>
        </p:nvSpPr>
        <p:spPr>
          <a:xfrm>
            <a:off x="334962" y="188914"/>
            <a:ext cx="7129463" cy="719137"/>
          </a:xfrm>
        </p:spPr>
        <p:txBody>
          <a:bodyPr/>
          <a:lstStyle/>
          <a:p>
            <a:pPr eaLnBrk="1" hangingPunct="1">
              <a:defRPr/>
            </a:pPr>
            <a:r>
              <a:rPr lang="en-GB" sz="2400" dirty="0"/>
              <a:t>ENA TS 09-23 Issue 3 2026</a:t>
            </a:r>
            <a:br>
              <a:rPr sz="2400" dirty="0"/>
            </a:br>
            <a:r>
              <a:rPr sz="2400" dirty="0"/>
              <a:t>Revision Summary</a:t>
            </a:r>
          </a:p>
        </p:txBody>
      </p:sp>
      <p:sp>
        <p:nvSpPr>
          <p:cNvPr id="13315" name="Text Box 6">
            <a:extLst>
              <a:ext uri="{FF2B5EF4-FFF2-40B4-BE49-F238E27FC236}">
                <a16:creationId xmlns:a16="http://schemas.microsoft.com/office/drawing/2014/main" id="{6E0FE897-A69F-4DC6-9DE1-8776E9799C3D}"/>
              </a:ext>
            </a:extLst>
          </p:cNvPr>
          <p:cNvSpPr txBox="1">
            <a:spLocks noChangeArrowheads="1"/>
          </p:cNvSpPr>
          <p:nvPr/>
        </p:nvSpPr>
        <p:spPr bwMode="auto">
          <a:xfrm>
            <a:off x="334962" y="1268413"/>
            <a:ext cx="11312752" cy="135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Who is affected and why?</a:t>
            </a:r>
          </a:p>
          <a:p>
            <a:pPr marL="266700" lvl="2" indent="-258763">
              <a:lnSpc>
                <a:spcPts val="2200"/>
              </a:lnSpc>
              <a:spcBef>
                <a:spcPts val="400"/>
              </a:spcBef>
              <a:buClr>
                <a:schemeClr val="accent4"/>
              </a:buClr>
            </a:pPr>
            <a:r>
              <a:rPr lang="en-GB" altLang="en-US" sz="1900" dirty="0">
                <a:latin typeface="+mn-lt"/>
              </a:rPr>
              <a:t>Primarily, staff who are tasked with LV link box design and installation and ensuring that ENAMC are aligning to this EREC. ENA Member Companies should review their relevant documentation and update, as necessary.</a:t>
            </a:r>
          </a:p>
        </p:txBody>
      </p:sp>
      <p:sp>
        <p:nvSpPr>
          <p:cNvPr id="7" name="Rectangle 6">
            <a:extLst>
              <a:ext uri="{FF2B5EF4-FFF2-40B4-BE49-F238E27FC236}">
                <a16:creationId xmlns:a16="http://schemas.microsoft.com/office/drawing/2014/main" id="{A720A030-5C7C-4171-851F-6916CE9D5CA3}"/>
              </a:ext>
            </a:extLst>
          </p:cNvPr>
          <p:cNvSpPr/>
          <p:nvPr/>
        </p:nvSpPr>
        <p:spPr>
          <a:xfrm>
            <a:off x="2028031" y="3224804"/>
            <a:ext cx="8135937" cy="64611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00598E"/>
                </a:solidFill>
                <a:cs typeface="Times New Roman" panose="02020603050405020304" pitchFamily="18" charset="0"/>
              </a:rPr>
              <a:t>A medium revision was completed, the additional guidance should be useful for staff of ENA Member Companies</a:t>
            </a:r>
          </a:p>
        </p:txBody>
      </p:sp>
      <p:sp>
        <p:nvSpPr>
          <p:cNvPr id="5" name="Slide Number Placeholder 5">
            <a:extLst>
              <a:ext uri="{FF2B5EF4-FFF2-40B4-BE49-F238E27FC236}">
                <a16:creationId xmlns:a16="http://schemas.microsoft.com/office/drawing/2014/main" id="{8DEDC040-8DF7-4935-922B-0D654373E32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2EED0-442D-4803-99A7-68921137D70C}"/>
              </a:ext>
            </a:extLst>
          </p:cNvPr>
          <p:cNvSpPr>
            <a:spLocks noGrp="1"/>
          </p:cNvSpPr>
          <p:nvPr>
            <p:ph type="title" idx="4294967295"/>
          </p:nvPr>
        </p:nvSpPr>
        <p:spPr>
          <a:xfrm>
            <a:off x="348798" y="188914"/>
            <a:ext cx="7129463" cy="719137"/>
          </a:xfrm>
        </p:spPr>
        <p:txBody>
          <a:bodyPr/>
          <a:lstStyle/>
          <a:p>
            <a:pPr>
              <a:defRPr/>
            </a:pPr>
            <a:r>
              <a:rPr lang="en-GB" sz="2400" dirty="0"/>
              <a:t>ENA TS 09-23 Issue 3 2026</a:t>
            </a:r>
            <a:br>
              <a:rPr sz="2400" dirty="0">
                <a:solidFill>
                  <a:prstClr val="white"/>
                </a:solidFill>
              </a:rPr>
            </a:br>
            <a:r>
              <a:rPr sz="2400" dirty="0"/>
              <a:t>Revision Summary</a:t>
            </a:r>
            <a:endParaRPr dirty="0"/>
          </a:p>
        </p:txBody>
      </p:sp>
      <p:graphicFrame>
        <p:nvGraphicFramePr>
          <p:cNvPr id="7" name="Table 6">
            <a:extLst>
              <a:ext uri="{FF2B5EF4-FFF2-40B4-BE49-F238E27FC236}">
                <a16:creationId xmlns:a16="http://schemas.microsoft.com/office/drawing/2014/main" id="{B44FDAC7-8001-416F-9A8C-CE80A6C2B8AE}"/>
              </a:ext>
            </a:extLst>
          </p:cNvPr>
          <p:cNvGraphicFramePr>
            <a:graphicFrameLocks noGrp="1"/>
          </p:cNvGraphicFramePr>
          <p:nvPr>
            <p:extLst>
              <p:ext uri="{D42A27DB-BD31-4B8C-83A1-F6EECF244321}">
                <p14:modId xmlns:p14="http://schemas.microsoft.com/office/powerpoint/2010/main" val="1184222053"/>
              </p:ext>
            </p:extLst>
          </p:nvPr>
        </p:nvGraphicFramePr>
        <p:xfrm>
          <a:off x="2568218" y="1817791"/>
          <a:ext cx="6517140" cy="3702050"/>
        </p:xfrm>
        <a:graphic>
          <a:graphicData uri="http://schemas.openxmlformats.org/drawingml/2006/table">
            <a:tbl>
              <a:tblPr firstRow="1" firstCol="1" bandRow="1">
                <a:tableStyleId>{00A15C55-8517-42AA-B614-E9B94910E393}</a:tableStyleId>
              </a:tblPr>
              <a:tblGrid>
                <a:gridCol w="1729038">
                  <a:extLst>
                    <a:ext uri="{9D8B030D-6E8A-4147-A177-3AD203B41FA5}">
                      <a16:colId xmlns:a16="http://schemas.microsoft.com/office/drawing/2014/main" val="20000"/>
                    </a:ext>
                  </a:extLst>
                </a:gridCol>
                <a:gridCol w="1136307">
                  <a:extLst>
                    <a:ext uri="{9D8B030D-6E8A-4147-A177-3AD203B41FA5}">
                      <a16:colId xmlns:a16="http://schemas.microsoft.com/office/drawing/2014/main" val="20001"/>
                    </a:ext>
                  </a:extLst>
                </a:gridCol>
                <a:gridCol w="3651795">
                  <a:extLst>
                    <a:ext uri="{9D8B030D-6E8A-4147-A177-3AD203B41FA5}">
                      <a16:colId xmlns:a16="http://schemas.microsoft.com/office/drawing/2014/main" val="20002"/>
                    </a:ext>
                  </a:extLst>
                </a:gridCol>
              </a:tblGrid>
              <a:tr h="205558">
                <a:tc>
                  <a:txBody>
                    <a:bodyPr/>
                    <a:lstStyle/>
                    <a:p>
                      <a:pPr marL="0" marR="0">
                        <a:spcBef>
                          <a:spcPts val="0"/>
                        </a:spcBef>
                        <a:spcAft>
                          <a:spcPts val="0"/>
                        </a:spcAft>
                      </a:pP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200" dirty="0">
                          <a:effectLst/>
                        </a:rPr>
                        <a:t>Rating</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GB" sz="1200" dirty="0">
                          <a:effectLst/>
                        </a:rPr>
                        <a:t>Assessment</a:t>
                      </a:r>
                      <a:endParaRPr lang="en-GB" sz="1200" dirty="0">
                        <a:solidFill>
                          <a:srgbClr val="000000"/>
                        </a:solidFill>
                        <a:effectLst/>
                        <a:latin typeface="Arial" panose="020B0604020202020204" pitchFamily="34" charset="0"/>
                        <a:ea typeface="+mn-ea"/>
                      </a:endParaRPr>
                    </a:p>
                  </a:txBody>
                  <a:tcPr marL="60436" marR="60436" marT="0" marB="0"/>
                </a:tc>
                <a:extLst>
                  <a:ext uri="{0D108BD9-81ED-4DB2-BD59-A6C34878D82A}">
                    <a16:rowId xmlns:a16="http://schemas.microsoft.com/office/drawing/2014/main" val="10000"/>
                  </a:ext>
                </a:extLst>
              </a:tr>
              <a:tr h="586259">
                <a:tc>
                  <a:txBody>
                    <a:bodyPr/>
                    <a:lstStyle/>
                    <a:p>
                      <a:pPr marL="0" marR="0">
                        <a:spcBef>
                          <a:spcPts val="0"/>
                        </a:spcBef>
                        <a:spcAft>
                          <a:spcPts val="0"/>
                        </a:spcAft>
                      </a:pPr>
                      <a:r>
                        <a:rPr lang="en-GB" sz="1200" dirty="0">
                          <a:effectLst/>
                        </a:rPr>
                        <a:t>Safety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1</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US" sz="1100" dirty="0">
                          <a:solidFill>
                            <a:srgbClr val="000000"/>
                          </a:solidFill>
                          <a:effectLst/>
                          <a:latin typeface="+mn-lt"/>
                          <a:ea typeface="+mn-ea"/>
                        </a:rPr>
                        <a:t>No significant issues identified with continued use of LV underground link boxes.</a:t>
                      </a:r>
                      <a:endParaRPr lang="en-GB" sz="110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1"/>
                  </a:ext>
                </a:extLst>
              </a:tr>
              <a:tr h="586259">
                <a:tc>
                  <a:txBody>
                    <a:bodyPr/>
                    <a:lstStyle/>
                    <a:p>
                      <a:pPr marL="0" marR="0">
                        <a:spcBef>
                          <a:spcPts val="0"/>
                        </a:spcBef>
                        <a:spcAft>
                          <a:spcPts val="0"/>
                        </a:spcAft>
                      </a:pPr>
                      <a:r>
                        <a:rPr lang="en-GB" sz="1200" dirty="0">
                          <a:effectLst/>
                        </a:rPr>
                        <a:t>Environment</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2"/>
                  </a:ext>
                </a:extLst>
              </a:tr>
              <a:tr h="565197">
                <a:tc>
                  <a:txBody>
                    <a:bodyPr/>
                    <a:lstStyle/>
                    <a:p>
                      <a:pPr marL="0" marR="0">
                        <a:spcBef>
                          <a:spcPts val="0"/>
                        </a:spcBef>
                        <a:spcAft>
                          <a:spcPts val="0"/>
                        </a:spcAft>
                      </a:pPr>
                      <a:r>
                        <a:rPr lang="en-GB" sz="1200" dirty="0">
                          <a:effectLst/>
                        </a:rPr>
                        <a:t>Financial</a:t>
                      </a:r>
                      <a:br>
                        <a:rPr lang="en-GB" sz="1200" dirty="0">
                          <a:effectLst/>
                        </a:rPr>
                      </a:br>
                      <a:r>
                        <a:rPr lang="en-GB" sz="1200" dirty="0">
                          <a:effectLst/>
                        </a:rPr>
                        <a:t>(costs/benefits)</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3"/>
                  </a:ext>
                </a:extLst>
              </a:tr>
              <a:tr h="586259">
                <a:tc>
                  <a:txBody>
                    <a:bodyPr/>
                    <a:lstStyle/>
                    <a:p>
                      <a:pPr marL="0" marR="0">
                        <a:spcBef>
                          <a:spcPts val="0"/>
                        </a:spcBef>
                        <a:spcAft>
                          <a:spcPts val="0"/>
                        </a:spcAft>
                      </a:pPr>
                      <a:r>
                        <a:rPr lang="en-GB" sz="1200" dirty="0">
                          <a:effectLst/>
                        </a:rPr>
                        <a:t>Asset Quality &amp; Performance</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4"/>
                  </a:ext>
                </a:extLst>
              </a:tr>
              <a:tr h="586259">
                <a:tc>
                  <a:txBody>
                    <a:bodyPr/>
                    <a:lstStyle/>
                    <a:p>
                      <a:pPr marL="0" marR="0">
                        <a:spcBef>
                          <a:spcPts val="0"/>
                        </a:spcBef>
                        <a:spcAft>
                          <a:spcPts val="0"/>
                        </a:spcAft>
                      </a:pPr>
                      <a:r>
                        <a:rPr lang="en-GB" sz="1200" dirty="0">
                          <a:effectLst/>
                        </a:rPr>
                        <a:t>Statutory/</a:t>
                      </a:r>
                      <a:br>
                        <a:rPr lang="en-GB" sz="1200" dirty="0">
                          <a:effectLst/>
                        </a:rPr>
                      </a:br>
                      <a:r>
                        <a:rPr lang="en-GB" sz="1200" dirty="0">
                          <a:effectLst/>
                        </a:rPr>
                        <a:t>Regulatory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1</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US" sz="1100" i="0" dirty="0">
                          <a:solidFill>
                            <a:srgbClr val="000000"/>
                          </a:solidFill>
                          <a:effectLst/>
                          <a:latin typeface="+mn-lt"/>
                          <a:ea typeface="+mn-ea"/>
                        </a:rPr>
                        <a:t>No significant issues identified with continued use of the existing LV underground link boxes.</a:t>
                      </a: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5"/>
                  </a:ext>
                </a:extLst>
              </a:tr>
              <a:tr h="586259">
                <a:tc>
                  <a:txBody>
                    <a:bodyPr/>
                    <a:lstStyle/>
                    <a:p>
                      <a:pPr marL="0" marR="0">
                        <a:spcBef>
                          <a:spcPts val="0"/>
                        </a:spcBef>
                        <a:spcAft>
                          <a:spcPts val="0"/>
                        </a:spcAft>
                      </a:pPr>
                      <a:r>
                        <a:rPr lang="en-GB" sz="1200" dirty="0">
                          <a:effectLst/>
                        </a:rPr>
                        <a:t>Reputation</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6"/>
                  </a:ext>
                </a:extLst>
              </a:tr>
            </a:tbl>
          </a:graphicData>
        </a:graphic>
      </p:graphicFrame>
      <p:sp>
        <p:nvSpPr>
          <p:cNvPr id="15397" name="Rectangle 8">
            <a:extLst>
              <a:ext uri="{FF2B5EF4-FFF2-40B4-BE49-F238E27FC236}">
                <a16:creationId xmlns:a16="http://schemas.microsoft.com/office/drawing/2014/main" id="{E80D4F9A-5429-41EB-BB05-AA354F6A3447}"/>
              </a:ext>
            </a:extLst>
          </p:cNvPr>
          <p:cNvSpPr>
            <a:spLocks noChangeArrowheads="1"/>
          </p:cNvSpPr>
          <p:nvPr/>
        </p:nvSpPr>
        <p:spPr bwMode="auto">
          <a:xfrm>
            <a:off x="4562475" y="1239838"/>
            <a:ext cx="3168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latin typeface="Arial" panose="020B0604020202020204" pitchFamily="34" charset="0"/>
              </a:rPr>
              <a:t>Impact Assessment</a:t>
            </a:r>
          </a:p>
        </p:txBody>
      </p:sp>
      <p:sp>
        <p:nvSpPr>
          <p:cNvPr id="5" name="Slide Number Placeholder 5">
            <a:extLst>
              <a:ext uri="{FF2B5EF4-FFF2-40B4-BE49-F238E27FC236}">
                <a16:creationId xmlns:a16="http://schemas.microsoft.com/office/drawing/2014/main" id="{5235E6BF-3CD8-4746-8240-CB6A85A9EBC6}"/>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a:extLst>
              <a:ext uri="{FF2B5EF4-FFF2-40B4-BE49-F238E27FC236}">
                <a16:creationId xmlns:a16="http://schemas.microsoft.com/office/drawing/2014/main" id="{3A81895E-C190-402E-B89C-DD518F1C1E6D}"/>
              </a:ext>
            </a:extLst>
          </p:cNvPr>
          <p:cNvSpPr txBox="1">
            <a:spLocks noChangeArrowheads="1"/>
          </p:cNvSpPr>
          <p:nvPr/>
        </p:nvSpPr>
        <p:spPr bwMode="auto">
          <a:xfrm>
            <a:off x="541230" y="1393697"/>
            <a:ext cx="10366255" cy="112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and Actions</a:t>
            </a:r>
          </a:p>
          <a:p>
            <a:pPr marL="266700" lvl="2" indent="-258763">
              <a:lnSpc>
                <a:spcPts val="2200"/>
              </a:lnSpc>
              <a:spcBef>
                <a:spcPts val="400"/>
              </a:spcBef>
              <a:buClr>
                <a:schemeClr val="accent4"/>
              </a:buClr>
            </a:pPr>
            <a:r>
              <a:rPr lang="en-GB" altLang="en-US" sz="1900" dirty="0">
                <a:latin typeface="+mn-lt"/>
              </a:rPr>
              <a:t>ENA TS 09-23 Issue 3 2026 is a medium revision of Issue 2.</a:t>
            </a:r>
          </a:p>
          <a:p>
            <a:pPr marL="266700" lvl="2" indent="-258763">
              <a:lnSpc>
                <a:spcPts val="2200"/>
              </a:lnSpc>
              <a:spcBef>
                <a:spcPts val="400"/>
              </a:spcBef>
              <a:buClr>
                <a:schemeClr val="accent4"/>
              </a:buClr>
            </a:pPr>
            <a:r>
              <a:rPr lang="en-GB" altLang="en-US" sz="1900" dirty="0">
                <a:latin typeface="+mn-lt"/>
              </a:rPr>
              <a:t>ENA Member Companies to review and update their cable documents.</a:t>
            </a:r>
          </a:p>
        </p:txBody>
      </p:sp>
      <p:sp>
        <p:nvSpPr>
          <p:cNvPr id="6" name="Title 2">
            <a:extLst>
              <a:ext uri="{FF2B5EF4-FFF2-40B4-BE49-F238E27FC236}">
                <a16:creationId xmlns:a16="http://schemas.microsoft.com/office/drawing/2014/main" id="{EDFE5129-6F34-4A36-B819-5D76E5C4501E}"/>
              </a:ext>
            </a:extLst>
          </p:cNvPr>
          <p:cNvSpPr>
            <a:spLocks noGrp="1"/>
          </p:cNvSpPr>
          <p:nvPr>
            <p:ph type="title" idx="4294967295"/>
          </p:nvPr>
        </p:nvSpPr>
        <p:spPr>
          <a:xfrm>
            <a:off x="305255" y="188914"/>
            <a:ext cx="7129463" cy="719137"/>
          </a:xfrm>
        </p:spPr>
        <p:txBody>
          <a:bodyPr/>
          <a:lstStyle/>
          <a:p>
            <a:pPr eaLnBrk="1" hangingPunct="1">
              <a:defRPr/>
            </a:pPr>
            <a:r>
              <a:rPr lang="en-GB" sz="2400" dirty="0"/>
              <a:t>ENA TS 09-23 Issue 3 2026</a:t>
            </a:r>
            <a:br>
              <a:rPr sz="2400" dirty="0"/>
            </a:br>
            <a:r>
              <a:rPr sz="2400" dirty="0"/>
              <a:t>Revision Summary</a:t>
            </a:r>
          </a:p>
        </p:txBody>
      </p:sp>
      <p:sp>
        <p:nvSpPr>
          <p:cNvPr id="8" name="Rectangle 7">
            <a:extLst>
              <a:ext uri="{FF2B5EF4-FFF2-40B4-BE49-F238E27FC236}">
                <a16:creationId xmlns:a16="http://schemas.microsoft.com/office/drawing/2014/main" id="{24B462C5-A605-426F-9F2C-1C198511F91A}"/>
              </a:ext>
            </a:extLst>
          </p:cNvPr>
          <p:cNvSpPr/>
          <p:nvPr/>
        </p:nvSpPr>
        <p:spPr>
          <a:xfrm>
            <a:off x="2927648" y="4287030"/>
            <a:ext cx="6336704"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1F538D"/>
                </a:solidFill>
                <a:cs typeface="Times New Roman" panose="02020603050405020304" pitchFamily="18" charset="0"/>
              </a:rPr>
              <a:t>The document is available from the ENA Engineering Catalogue at </a:t>
            </a:r>
            <a:r>
              <a:rPr lang="en-GB" altLang="en-US" dirty="0">
                <a:solidFill>
                  <a:srgbClr val="1F538D"/>
                </a:solidFill>
                <a:cs typeface="Times New Roman" panose="02020603050405020304" pitchFamily="18" charset="0"/>
                <a:hlinkClick r:id="rId3"/>
              </a:rPr>
              <a:t>www.energynetworks.org</a:t>
            </a:r>
            <a:r>
              <a:rPr lang="en-GB" altLang="en-US" dirty="0">
                <a:solidFill>
                  <a:srgbClr val="1F538D"/>
                </a:solidFill>
                <a:cs typeface="Times New Roman" panose="02020603050405020304" pitchFamily="18" charset="0"/>
              </a:rPr>
              <a:t>.</a:t>
            </a:r>
            <a:endParaRPr lang="en-GB" altLang="en-US" strike="sngStrike" dirty="0">
              <a:solidFill>
                <a:srgbClr val="1F538D"/>
              </a:solidFill>
              <a:cs typeface="Times New Roman" panose="02020603050405020304" pitchFamily="18" charset="0"/>
            </a:endParaRPr>
          </a:p>
        </p:txBody>
      </p:sp>
      <p:sp>
        <p:nvSpPr>
          <p:cNvPr id="5" name="Slide Number Placeholder 5">
            <a:extLst>
              <a:ext uri="{FF2B5EF4-FFF2-40B4-BE49-F238E27FC236}">
                <a16:creationId xmlns:a16="http://schemas.microsoft.com/office/drawing/2014/main" id="{AE073FB1-5B2F-4EB5-A544-A76696150D3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E5B636-C4F7-E446-BF51-8D378F13666F}"/>
              </a:ext>
            </a:extLst>
          </p:cNvPr>
          <p:cNvSpPr>
            <a:spLocks noGrp="1"/>
          </p:cNvSpPr>
          <p:nvPr>
            <p:ph type="body" sz="quarter" idx="10"/>
          </p:nvPr>
        </p:nvSpPr>
        <p:spPr/>
        <p:txBody>
          <a:bodyPr/>
          <a:lstStyle/>
          <a:p>
            <a:r>
              <a:rPr lang="en-GB" dirty="0"/>
              <a:t>© ENA 2026</a:t>
            </a:r>
          </a:p>
        </p:txBody>
      </p:sp>
      <p:sp>
        <p:nvSpPr>
          <p:cNvPr id="3" name="Slide Number Placeholder 5">
            <a:extLst>
              <a:ext uri="{FF2B5EF4-FFF2-40B4-BE49-F238E27FC236}">
                <a16:creationId xmlns:a16="http://schemas.microsoft.com/office/drawing/2014/main" id="{FBB60B51-3B7E-483C-B3AC-58ECE060DF9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7</a:t>
            </a:fld>
            <a:endParaRPr lang="en-GB" dirty="0"/>
          </a:p>
        </p:txBody>
      </p:sp>
    </p:spTree>
    <p:extLst>
      <p:ext uri="{BB962C8B-B14F-4D97-AF65-F5344CB8AC3E}">
        <p14:creationId xmlns:p14="http://schemas.microsoft.com/office/powerpoint/2010/main" val="2316590289"/>
      </p:ext>
    </p:extLst>
  </p:cSld>
  <p:clrMapOvr>
    <a:masterClrMapping/>
  </p:clrMapOvr>
</p:sld>
</file>

<file path=ppt/theme/theme1.xml><?xml version="1.0" encoding="utf-8"?>
<a:theme xmlns:a="http://schemas.openxmlformats.org/drawingml/2006/main" name="Office Theme">
  <a:themeElements>
    <a:clrScheme name="ENA">
      <a:dk1>
        <a:srgbClr val="484D51"/>
      </a:dk1>
      <a:lt1>
        <a:srgbClr val="FFFFFF"/>
      </a:lt1>
      <a:dk2>
        <a:srgbClr val="00598E"/>
      </a:dk2>
      <a:lt2>
        <a:srgbClr val="F3F3F3"/>
      </a:lt2>
      <a:accent1>
        <a:srgbClr val="00598E"/>
      </a:accent1>
      <a:accent2>
        <a:srgbClr val="4378A8"/>
      </a:accent2>
      <a:accent3>
        <a:srgbClr val="FF7132"/>
      </a:accent3>
      <a:accent4>
        <a:srgbClr val="009FE3"/>
      </a:accent4>
      <a:accent5>
        <a:srgbClr val="FFE600"/>
      </a:accent5>
      <a:accent6>
        <a:srgbClr val="BECC00"/>
      </a:accent6>
      <a:hlink>
        <a:srgbClr val="484D51"/>
      </a:hlink>
      <a:folHlink>
        <a:srgbClr val="A6AC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0339 ENA Powerpoint template" id="{2B0C6DA9-4E6C-9247-A7F0-4DA09D514E1A}" vid="{06CCB5F2-4A71-FF45-A5DE-129202675C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639CB0D2B30E148A7988E9920D3A83D" ma:contentTypeVersion="0" ma:contentTypeDescription="Create a new document." ma:contentTypeScope="" ma:versionID="c2ef872fcd29c345b71ce4124963e626">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D3A548-A1E0-44F6-86C2-A5326A328A06}">
  <ds:schemaRefs>
    <ds:schemaRef ds:uri="http://schemas.microsoft.com/sharepoint/v3/contenttype/forms"/>
  </ds:schemaRefs>
</ds:datastoreItem>
</file>

<file path=customXml/itemProps2.xml><?xml version="1.0" encoding="utf-8"?>
<ds:datastoreItem xmlns:ds="http://schemas.openxmlformats.org/officeDocument/2006/customXml" ds:itemID="{F0547903-9C0E-41D2-835C-88E82A050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61D2EFC-FBD4-40BC-B092-96164D082C97}">
  <ds:schemaRefs>
    <ds:schemaRef ds:uri="http://schemas.microsoft.com/office/2006/documentManagement/types"/>
    <ds:schemaRef ds:uri="http://www.w3.org/XML/1998/namespace"/>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ENA_EREC _G9_Issue 8_(2021)_Revision Summary_v0.1</Template>
  <TotalTime>267</TotalTime>
  <Words>489</Words>
  <Application>Microsoft Office PowerPoint</Application>
  <PresentationFormat>Widescreen</PresentationFormat>
  <Paragraphs>68</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System Font Regular</vt:lpstr>
      <vt:lpstr>Times New Roman</vt:lpstr>
      <vt:lpstr>Office Theme</vt:lpstr>
      <vt:lpstr>Energy Networks Association</vt:lpstr>
      <vt:lpstr>ENA TS 09-23 Issue 3 2026 Revision Summary</vt:lpstr>
      <vt:lpstr>ENA TS 09-23 Issue 3 2026 Revision Summary</vt:lpstr>
      <vt:lpstr>ENA TS 09-23 Issue 3 2026 Revision Summary</vt:lpstr>
      <vt:lpstr>ENA TS 09-23 Issue 3 2026 Revision Summary</vt:lpstr>
      <vt:lpstr>ENA TS 09-23 Issue 3 2026 Revision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Networks Association</dc:title>
  <dc:creator>Asad Ali</dc:creator>
  <cp:lastModifiedBy>Rhys Thomas</cp:lastModifiedBy>
  <cp:revision>15</cp:revision>
  <dcterms:created xsi:type="dcterms:W3CDTF">2021-02-25T16:00:29Z</dcterms:created>
  <dcterms:modified xsi:type="dcterms:W3CDTF">2026-03-24T11:59:27Z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0x010100C639CB0D2B30E148A7988E9920D3A83D</vt:lpwstr>
  </property>
</Properties>
</file>